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62" r:id="rId2"/>
    <p:sldId id="257" r:id="rId3"/>
    <p:sldId id="263" r:id="rId4"/>
    <p:sldId id="264" r:id="rId5"/>
    <p:sldId id="265" r:id="rId6"/>
    <p:sldId id="267" r:id="rId7"/>
    <p:sldId id="266" r:id="rId8"/>
    <p:sldId id="268" r:id="rId9"/>
    <p:sldId id="269" r:id="rId10"/>
    <p:sldId id="270" r:id="rId11"/>
    <p:sldId id="259" r:id="rId12"/>
    <p:sldId id="271" r:id="rId13"/>
    <p:sldId id="272" r:id="rId14"/>
    <p:sldId id="261" r:id="rId15"/>
    <p:sldId id="273" r:id="rId16"/>
    <p:sldId id="274" r:id="rId17"/>
    <p:sldId id="275" r:id="rId18"/>
  </p:sldIdLst>
  <p:sldSz cx="9906000" cy="6858000" type="A4"/>
  <p:notesSz cx="9926638" cy="1435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4B49EA-CB5E-4130-9B5E-C97A7391E78E}" type="datetimeFigureOut">
              <a:rPr lang="en-GB" smtClean="0"/>
              <a:t>26/11/2019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63675" y="1793875"/>
            <a:ext cx="6999288" cy="484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6908800"/>
            <a:ext cx="7942262" cy="5653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13636625"/>
            <a:ext cx="4302125" cy="719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166C6-C65B-4C39-972A-D8508A358A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6499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FE8-81CD-4888-9608-CD968FD6ED13}" type="datetimeFigureOut">
              <a:rPr lang="en-GB" smtClean="0"/>
              <a:t>26/11/2019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0E07-BE60-4B50-8E35-2541D154AD2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05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FE8-81CD-4888-9608-CD968FD6ED13}" type="datetimeFigureOut">
              <a:rPr lang="en-GB" smtClean="0"/>
              <a:t>26/11/2019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0E07-BE60-4B50-8E35-2541D154AD2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4094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FE8-81CD-4888-9608-CD968FD6ED13}" type="datetimeFigureOut">
              <a:rPr lang="en-GB" smtClean="0"/>
              <a:t>26/11/2019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0E07-BE60-4B50-8E35-2541D154AD2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3073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FE8-81CD-4888-9608-CD968FD6ED13}" type="datetimeFigureOut">
              <a:rPr lang="en-GB" smtClean="0"/>
              <a:t>26/11/2019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0E07-BE60-4B50-8E35-2541D154AD2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5961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FE8-81CD-4888-9608-CD968FD6ED13}" type="datetimeFigureOut">
              <a:rPr lang="en-GB" smtClean="0"/>
              <a:t>26/11/2019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0E07-BE60-4B50-8E35-2541D154AD2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6936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FE8-81CD-4888-9608-CD968FD6ED13}" type="datetimeFigureOut">
              <a:rPr lang="en-GB" smtClean="0"/>
              <a:t>26/11/2019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0E07-BE60-4B50-8E35-2541D154AD2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04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FE8-81CD-4888-9608-CD968FD6ED13}" type="datetimeFigureOut">
              <a:rPr lang="en-GB" smtClean="0"/>
              <a:t>26/11/2019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0E07-BE60-4B50-8E35-2541D154AD2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8444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FE8-81CD-4888-9608-CD968FD6ED13}" type="datetimeFigureOut">
              <a:rPr lang="en-GB" smtClean="0"/>
              <a:t>26/11/2019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0E07-BE60-4B50-8E35-2541D154AD2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593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FE8-81CD-4888-9608-CD968FD6ED13}" type="datetimeFigureOut">
              <a:rPr lang="en-GB" smtClean="0"/>
              <a:t>26/11/2019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0E07-BE60-4B50-8E35-2541D154AD2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3641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FE8-81CD-4888-9608-CD968FD6ED13}" type="datetimeFigureOut">
              <a:rPr lang="en-GB" smtClean="0"/>
              <a:t>26/11/2019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0E07-BE60-4B50-8E35-2541D154AD2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073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FE8-81CD-4888-9608-CD968FD6ED13}" type="datetimeFigureOut">
              <a:rPr lang="en-GB" smtClean="0"/>
              <a:t>26/11/2019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0E07-BE60-4B50-8E35-2541D154AD2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61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ADFE8-81CD-4888-9608-CD968FD6ED13}" type="datetimeFigureOut">
              <a:rPr lang="en-GB" smtClean="0"/>
              <a:t>26/11/2019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A0E07-BE60-4B50-8E35-2541D154AD2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55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68631" y="1283684"/>
            <a:ext cx="10462659" cy="4686042"/>
            <a:chOff x="4426082" y="2514629"/>
            <a:chExt cx="3673475" cy="1645285"/>
          </a:xfrm>
        </p:grpSpPr>
        <p:pic>
          <p:nvPicPr>
            <p:cNvPr id="5" name="Picture 4"/>
            <p:cNvPicPr/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1654" y="2514629"/>
              <a:ext cx="1704975" cy="1645285"/>
            </a:xfrm>
            <a:prstGeom prst="rect">
              <a:avLst/>
            </a:prstGeom>
          </p:spPr>
        </p:pic>
        <p:sp>
          <p:nvSpPr>
            <p:cNvPr id="4" name="Text Box 2"/>
            <p:cNvSpPr txBox="1">
              <a:spLocks noChangeArrowheads="1"/>
            </p:cNvSpPr>
            <p:nvPr/>
          </p:nvSpPr>
          <p:spPr bwMode="auto">
            <a:xfrm>
              <a:off x="4426082" y="3002636"/>
              <a:ext cx="3673475" cy="761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74295" tIns="37148" rIns="74295" bIns="37148" anchor="t" anchorCtr="0">
              <a:spAutoFit/>
            </a:bodyPr>
            <a:lstStyle/>
            <a:p>
              <a:pPr algn="ctr"/>
              <a:r>
                <a:rPr lang="en-GB" sz="3600" b="1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Are We Offering a Creative Curriculum?</a:t>
              </a:r>
              <a:endParaRPr lang="en-GB" sz="20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/>
              <a:r>
                <a:rPr lang="en-GB" sz="2000" b="1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 </a:t>
              </a:r>
              <a:endParaRPr lang="en-GB" sz="20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/>
              <a:r>
                <a:rPr lang="en-GB" sz="2000" b="1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Ensuring a creative response to the </a:t>
              </a:r>
              <a:endParaRPr lang="en-GB" sz="20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/>
              <a:r>
                <a:rPr lang="en-GB" sz="2000" b="1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Refreshed Narrative on Scotland’s </a:t>
              </a:r>
              <a:r>
                <a:rPr lang="en-GB" sz="20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Curriculum</a:t>
              </a:r>
            </a:p>
            <a:p>
              <a:pPr algn="ctr"/>
              <a:endParaRPr lang="en-GB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endParaRPr>
            </a:p>
            <a:p>
              <a:pPr algn="ctr"/>
              <a:r>
                <a:rPr lang="en-GB" sz="20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#creativechange</a:t>
              </a:r>
              <a:endParaRPr lang="en-GB" sz="20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673" y="5615881"/>
            <a:ext cx="2645026" cy="102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02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91554" y="470262"/>
            <a:ext cx="9153917" cy="2246814"/>
            <a:chOff x="2212821" y="955066"/>
            <a:chExt cx="5221086" cy="1281507"/>
          </a:xfrm>
        </p:grpSpPr>
        <p:pic>
          <p:nvPicPr>
            <p:cNvPr id="8" name="Picture 7"/>
            <p:cNvPicPr/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9365" y="955066"/>
              <a:ext cx="1327999" cy="1281507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/>
          </p:nvSpPr>
          <p:spPr>
            <a:xfrm>
              <a:off x="2212821" y="1169702"/>
              <a:ext cx="5221086" cy="9724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3200" b="1" dirty="0" smtClean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Out of the Box</a:t>
              </a:r>
              <a:endParaRPr lang="en-GB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n-GB" sz="2400" b="1" dirty="0" smtClean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Exploring the creative process in creative learning</a:t>
              </a:r>
              <a:endPara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468236" y="3278780"/>
            <a:ext cx="68005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How would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</a:p>
          <a:p>
            <a:pPr algn="ctr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draw/communicate/share/describe/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iconise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complete learner journey behind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performance?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MUST USE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endParaRPr lang="en-GB" dirty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304902" y="5798092"/>
            <a:ext cx="563245" cy="56324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4555003" y="5798092"/>
            <a:ext cx="627017" cy="62701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Isosceles Triangle 5"/>
          <p:cNvSpPr/>
          <p:nvPr/>
        </p:nvSpPr>
        <p:spPr>
          <a:xfrm>
            <a:off x="5769418" y="5750853"/>
            <a:ext cx="735870" cy="634370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597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873829" y="307572"/>
            <a:ext cx="4232364" cy="6284422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/>
          <p:cNvGrpSpPr/>
          <p:nvPr/>
        </p:nvGrpSpPr>
        <p:grpSpPr>
          <a:xfrm>
            <a:off x="3227937" y="523030"/>
            <a:ext cx="3469522" cy="851588"/>
            <a:chOff x="2278135" y="2496483"/>
            <a:chExt cx="5221086" cy="1281507"/>
          </a:xfrm>
        </p:grpSpPr>
        <p:pic>
          <p:nvPicPr>
            <p:cNvPr id="8" name="Picture 7"/>
            <p:cNvPicPr/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4679" y="2496483"/>
              <a:ext cx="1327999" cy="1281507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/>
          </p:nvSpPr>
          <p:spPr>
            <a:xfrm>
              <a:off x="2278135" y="2561489"/>
              <a:ext cx="5221086" cy="9726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1400" b="1" dirty="0" smtClean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‘Out of the box’</a:t>
              </a:r>
            </a:p>
            <a:p>
              <a:pPr algn="ctr">
                <a:spcAft>
                  <a:spcPts val="0"/>
                </a:spcAft>
              </a:pPr>
              <a:r>
                <a:rPr lang="en-GB" sz="1100" b="1" dirty="0" smtClean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How would you draw/design the process behind this learning experience?</a:t>
              </a:r>
              <a:endParaRPr lang="en-GB" sz="11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1045027" y="1518454"/>
            <a:ext cx="563245" cy="56324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326649" y="2786042"/>
            <a:ext cx="627017" cy="62701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Isosceles Triangle 10"/>
          <p:cNvSpPr/>
          <p:nvPr/>
        </p:nvSpPr>
        <p:spPr>
          <a:xfrm>
            <a:off x="1677878" y="4069855"/>
            <a:ext cx="735870" cy="634370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413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68631" y="1283684"/>
            <a:ext cx="10462659" cy="4686042"/>
            <a:chOff x="4426082" y="2514629"/>
            <a:chExt cx="3673475" cy="1645285"/>
          </a:xfrm>
        </p:grpSpPr>
        <p:pic>
          <p:nvPicPr>
            <p:cNvPr id="5" name="Picture 4"/>
            <p:cNvPicPr/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1654" y="2514629"/>
              <a:ext cx="1704975" cy="1645285"/>
            </a:xfrm>
            <a:prstGeom prst="rect">
              <a:avLst/>
            </a:prstGeom>
          </p:spPr>
        </p:pic>
        <p:sp>
          <p:nvSpPr>
            <p:cNvPr id="4" name="Text Box 2"/>
            <p:cNvSpPr txBox="1">
              <a:spLocks noChangeArrowheads="1"/>
            </p:cNvSpPr>
            <p:nvPr/>
          </p:nvSpPr>
          <p:spPr bwMode="auto">
            <a:xfrm>
              <a:off x="4426082" y="3002636"/>
              <a:ext cx="3673475" cy="653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74295" tIns="37148" rIns="74295" bIns="37148" anchor="t" anchorCtr="0">
              <a:spAutoFit/>
            </a:bodyPr>
            <a:lstStyle/>
            <a:p>
              <a:pPr algn="ctr"/>
              <a:r>
                <a:rPr lang="en-GB" sz="36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Lunch</a:t>
              </a:r>
              <a:endParaRPr lang="en-GB" sz="20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/>
              <a:r>
                <a:rPr lang="en-GB" sz="2000" b="1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 </a:t>
              </a:r>
              <a:endParaRPr lang="en-GB" sz="20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/>
              <a:r>
                <a:rPr lang="en-GB" sz="20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Be back sharp at 13.40</a:t>
              </a:r>
            </a:p>
            <a:p>
              <a:pPr algn="ctr"/>
              <a:endParaRPr lang="en-GB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endParaRPr>
            </a:p>
            <a:p>
              <a:pPr algn="ctr"/>
              <a:r>
                <a:rPr lang="en-GB" sz="20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#creativechange</a:t>
              </a:r>
              <a:endParaRPr lang="en-GB" sz="20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673" y="5615881"/>
            <a:ext cx="2645026" cy="102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9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68631" y="1283684"/>
            <a:ext cx="10462659" cy="4686042"/>
            <a:chOff x="4426082" y="2514629"/>
            <a:chExt cx="3673475" cy="1645285"/>
          </a:xfrm>
        </p:grpSpPr>
        <p:pic>
          <p:nvPicPr>
            <p:cNvPr id="5" name="Picture 4"/>
            <p:cNvPicPr/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1654" y="2514629"/>
              <a:ext cx="1704975" cy="1645285"/>
            </a:xfrm>
            <a:prstGeom prst="rect">
              <a:avLst/>
            </a:prstGeom>
          </p:spPr>
        </p:pic>
        <p:sp>
          <p:nvSpPr>
            <p:cNvPr id="4" name="Text Box 2"/>
            <p:cNvSpPr txBox="1">
              <a:spLocks noChangeArrowheads="1"/>
            </p:cNvSpPr>
            <p:nvPr/>
          </p:nvSpPr>
          <p:spPr bwMode="auto">
            <a:xfrm>
              <a:off x="4426082" y="3002636"/>
              <a:ext cx="3673475" cy="761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74295" tIns="37148" rIns="74295" bIns="37148" anchor="t" anchorCtr="0">
              <a:spAutoFit/>
            </a:bodyPr>
            <a:lstStyle/>
            <a:p>
              <a:pPr algn="ctr"/>
              <a:r>
                <a:rPr lang="en-GB" sz="3600" b="1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Are We Offering a Creative Curriculum?</a:t>
              </a:r>
              <a:endParaRPr lang="en-GB" sz="20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/>
              <a:r>
                <a:rPr lang="en-GB" sz="2000" b="1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 </a:t>
              </a:r>
              <a:endParaRPr lang="en-GB" sz="20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/>
              <a:r>
                <a:rPr lang="en-GB" sz="2000" b="1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Ensuring a creative response to the </a:t>
              </a:r>
              <a:endParaRPr lang="en-GB" sz="20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/>
              <a:r>
                <a:rPr lang="en-GB" sz="2000" b="1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Refreshed Narrative on Scotland’s </a:t>
              </a:r>
              <a:r>
                <a:rPr lang="en-GB" sz="20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Curriculum</a:t>
              </a:r>
            </a:p>
            <a:p>
              <a:pPr algn="ctr"/>
              <a:endParaRPr lang="en-GB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endParaRPr>
            </a:p>
            <a:p>
              <a:pPr algn="ctr"/>
              <a:r>
                <a:rPr lang="en-GB" sz="20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#creativechange</a:t>
              </a:r>
              <a:endParaRPr lang="en-GB" sz="20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673" y="5615881"/>
            <a:ext cx="2645026" cy="102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39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65760" y="307572"/>
            <a:ext cx="9193876" cy="6284422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/>
          <p:cNvGrpSpPr/>
          <p:nvPr/>
        </p:nvGrpSpPr>
        <p:grpSpPr>
          <a:xfrm rot="16200000">
            <a:off x="-102302" y="3061751"/>
            <a:ext cx="1914251" cy="734496"/>
            <a:chOff x="4000913" y="2606357"/>
            <a:chExt cx="4287957" cy="1645285"/>
          </a:xfrm>
        </p:grpSpPr>
        <p:pic>
          <p:nvPicPr>
            <p:cNvPr id="10" name="Picture 9"/>
            <p:cNvPicPr/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2407" y="2606357"/>
              <a:ext cx="1704975" cy="1645285"/>
            </a:xfrm>
            <a:prstGeom prst="rect">
              <a:avLst/>
            </a:prstGeom>
          </p:spPr>
        </p:pic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4000913" y="2896847"/>
              <a:ext cx="4287957" cy="1064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74295" tIns="37148" rIns="74295" bIns="37148" anchor="t" anchorCtr="0">
              <a:spAutoFit/>
            </a:bodyPr>
            <a:lstStyle/>
            <a:p>
              <a:pPr algn="ctr"/>
              <a:r>
                <a:rPr lang="en-GB" sz="1300" b="1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Are We Offering a Creative Curriculum</a:t>
              </a:r>
              <a:r>
                <a:rPr lang="en-GB" sz="13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?</a:t>
              </a:r>
              <a:endParaRPr lang="en-GB" sz="975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328757" y="462388"/>
            <a:ext cx="1780204" cy="5971663"/>
            <a:chOff x="1328855" y="462388"/>
            <a:chExt cx="2129240" cy="5971663"/>
          </a:xfrm>
        </p:grpSpPr>
        <p:sp>
          <p:nvSpPr>
            <p:cNvPr id="15" name="Rectangle 14"/>
            <p:cNvSpPr/>
            <p:nvPr/>
          </p:nvSpPr>
          <p:spPr>
            <a:xfrm>
              <a:off x="1512916" y="462388"/>
              <a:ext cx="1945179" cy="5971663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xtBox 15"/>
            <p:cNvSpPr txBox="1"/>
            <p:nvPr/>
          </p:nvSpPr>
          <p:spPr>
            <a:xfrm rot="16200000">
              <a:off x="358340" y="3441181"/>
              <a:ext cx="2309152" cy="3681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>
                  <a:solidFill>
                    <a:schemeClr val="accent1"/>
                  </a:solidFill>
                </a:rPr>
                <a:t>Early Learning and Childcare</a:t>
              </a:r>
              <a:endParaRPr lang="en-GB" sz="14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206383" y="462388"/>
            <a:ext cx="1756313" cy="5971663"/>
            <a:chOff x="1440184" y="462388"/>
            <a:chExt cx="2017911" cy="5971663"/>
          </a:xfrm>
        </p:grpSpPr>
        <p:sp>
          <p:nvSpPr>
            <p:cNvPr id="19" name="Rectangle 18"/>
            <p:cNvSpPr/>
            <p:nvPr/>
          </p:nvSpPr>
          <p:spPr>
            <a:xfrm>
              <a:off x="1512916" y="462388"/>
              <a:ext cx="1945179" cy="5971663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1096278" y="4159450"/>
              <a:ext cx="1041432" cy="3536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>
                  <a:solidFill>
                    <a:schemeClr val="accent1"/>
                  </a:solidFill>
                </a:rPr>
                <a:t>Primary</a:t>
              </a:r>
              <a:endParaRPr lang="en-GB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017661" y="462388"/>
            <a:ext cx="2066190" cy="5971663"/>
            <a:chOff x="1383438" y="462388"/>
            <a:chExt cx="2074657" cy="5971663"/>
          </a:xfrm>
        </p:grpSpPr>
        <p:sp>
          <p:nvSpPr>
            <p:cNvPr id="22" name="Rectangle 21"/>
            <p:cNvSpPr/>
            <p:nvPr/>
          </p:nvSpPr>
          <p:spPr>
            <a:xfrm>
              <a:off x="1512916" y="462388"/>
              <a:ext cx="1945179" cy="5971663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/>
            <p:cNvSpPr txBox="1"/>
            <p:nvPr/>
          </p:nvSpPr>
          <p:spPr>
            <a:xfrm rot="16200000">
              <a:off x="917488" y="4115379"/>
              <a:ext cx="1240938" cy="30903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>
                  <a:solidFill>
                    <a:schemeClr val="accent1"/>
                  </a:solidFill>
                </a:rPr>
                <a:t>Secondary</a:t>
              </a:r>
              <a:endParaRPr lang="en-GB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101946" y="470700"/>
            <a:ext cx="1723960" cy="5971663"/>
            <a:chOff x="1366559" y="462388"/>
            <a:chExt cx="2091536" cy="5971663"/>
          </a:xfrm>
        </p:grpSpPr>
        <p:sp>
          <p:nvSpPr>
            <p:cNvPr id="25" name="Rectangle 24"/>
            <p:cNvSpPr/>
            <p:nvPr/>
          </p:nvSpPr>
          <p:spPr>
            <a:xfrm>
              <a:off x="1512916" y="462388"/>
              <a:ext cx="1945179" cy="5971663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TextBox 25"/>
            <p:cNvSpPr txBox="1"/>
            <p:nvPr/>
          </p:nvSpPr>
          <p:spPr>
            <a:xfrm rot="16200000">
              <a:off x="665947" y="3755683"/>
              <a:ext cx="1774624" cy="3734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>
                  <a:solidFill>
                    <a:schemeClr val="accent1"/>
                  </a:solidFill>
                </a:rPr>
                <a:t>Positive Destinations</a:t>
              </a:r>
              <a:endParaRPr lang="en-GB" sz="14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1355023" y="437520"/>
            <a:ext cx="7547907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dirty="0"/>
              <a:t>How do we align our curriculum to the Foundation Apprenticeships offer?</a:t>
            </a:r>
          </a:p>
        </p:txBody>
      </p:sp>
      <p:sp>
        <p:nvSpPr>
          <p:cNvPr id="3" name="Rectangle 2"/>
          <p:cNvSpPr/>
          <p:nvPr/>
        </p:nvSpPr>
        <p:spPr>
          <a:xfrm>
            <a:off x="2353478" y="2206805"/>
            <a:ext cx="547878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dirty="0"/>
              <a:t>What do Foundation Apprenticeships offer our learners?</a:t>
            </a:r>
          </a:p>
        </p:txBody>
      </p:sp>
      <p:sp>
        <p:nvSpPr>
          <p:cNvPr id="8" name="Rectangle 7"/>
          <p:cNvSpPr/>
          <p:nvPr/>
        </p:nvSpPr>
        <p:spPr>
          <a:xfrm>
            <a:off x="2616368" y="4766710"/>
            <a:ext cx="4953000" cy="646331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dirty="0"/>
              <a:t>Are we equipping our learners with the skills they need to embrace Foundation Apprenticeships?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222072" y="6292735"/>
            <a:ext cx="7680858" cy="1662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17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68631" y="1283684"/>
            <a:ext cx="10462659" cy="4686042"/>
            <a:chOff x="4426082" y="2514629"/>
            <a:chExt cx="3673475" cy="1645285"/>
          </a:xfrm>
        </p:grpSpPr>
        <p:pic>
          <p:nvPicPr>
            <p:cNvPr id="5" name="Picture 4"/>
            <p:cNvPicPr/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1654" y="2514629"/>
              <a:ext cx="1704975" cy="1645285"/>
            </a:xfrm>
            <a:prstGeom prst="rect">
              <a:avLst/>
            </a:prstGeom>
          </p:spPr>
        </p:pic>
        <p:sp>
          <p:nvSpPr>
            <p:cNvPr id="4" name="Text Box 2"/>
            <p:cNvSpPr txBox="1">
              <a:spLocks noChangeArrowheads="1"/>
            </p:cNvSpPr>
            <p:nvPr/>
          </p:nvSpPr>
          <p:spPr bwMode="auto">
            <a:xfrm>
              <a:off x="4426082" y="3002636"/>
              <a:ext cx="3673475" cy="869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74295" tIns="37148" rIns="74295" bIns="37148" anchor="t" anchorCtr="0">
              <a:spAutoFit/>
            </a:bodyPr>
            <a:lstStyle/>
            <a:p>
              <a:pPr algn="ctr"/>
              <a:r>
                <a:rPr lang="en-GB" sz="2000" b="1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Help yourself </a:t>
              </a:r>
              <a:r>
                <a:rPr lang="en-GB" sz="20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to</a:t>
              </a:r>
            </a:p>
            <a:p>
              <a:pPr algn="ctr"/>
              <a:endParaRPr lang="en-GB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endParaRPr>
            </a:p>
            <a:p>
              <a:pPr algn="ctr"/>
              <a:r>
                <a:rPr lang="en-GB" sz="36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Tea and Coffee</a:t>
              </a:r>
              <a:endParaRPr lang="en-GB" sz="20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/>
              <a:r>
                <a:rPr lang="en-GB" sz="2000" b="1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 </a:t>
              </a:r>
              <a:endParaRPr lang="en-GB" sz="20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/>
              <a:r>
                <a:rPr lang="en-GB" sz="20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During the activity</a:t>
              </a:r>
            </a:p>
            <a:p>
              <a:pPr algn="ctr"/>
              <a:endParaRPr lang="en-GB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endParaRPr>
            </a:p>
            <a:p>
              <a:pPr algn="ctr"/>
              <a:r>
                <a:rPr lang="en-GB" sz="20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#creativechange</a:t>
              </a:r>
              <a:endParaRPr lang="en-GB" sz="20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673" y="5615881"/>
            <a:ext cx="2645026" cy="102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49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860" y="591353"/>
            <a:ext cx="1385292" cy="1336794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 rot="5400000">
            <a:off x="1835688" y="-1044790"/>
            <a:ext cx="6225637" cy="9031303"/>
            <a:chOff x="365760" y="307572"/>
            <a:chExt cx="3832167" cy="6284422"/>
          </a:xfrm>
        </p:grpSpPr>
        <p:sp>
          <p:nvSpPr>
            <p:cNvPr id="7" name="Rounded Rectangle 6"/>
            <p:cNvSpPr/>
            <p:nvPr/>
          </p:nvSpPr>
          <p:spPr>
            <a:xfrm>
              <a:off x="365760" y="307572"/>
              <a:ext cx="3832167" cy="6284422"/>
            </a:xfrm>
            <a:prstGeom prst="round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 rot="16200000">
              <a:off x="39015" y="3212218"/>
              <a:ext cx="1914251" cy="475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74295" tIns="37148" rIns="74295" bIns="37148" anchor="t" anchorCtr="0">
              <a:spAutoFit/>
            </a:bodyPr>
            <a:lstStyle/>
            <a:p>
              <a:pPr algn="ctr"/>
              <a:r>
                <a:rPr lang="en-GB" sz="1300" b="1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Are We Offering a Creative Curriculum</a:t>
              </a:r>
              <a:r>
                <a:rPr lang="en-GB" sz="13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?</a:t>
              </a:r>
              <a:endParaRPr lang="en-GB" sz="975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1672187" y="600892"/>
              <a:ext cx="2178683" cy="5749569"/>
              <a:chOff x="1672187" y="600892"/>
              <a:chExt cx="2178683" cy="5749569"/>
            </a:xfrm>
          </p:grpSpPr>
          <p:sp>
            <p:nvSpPr>
              <p:cNvPr id="3" name="TextBox 2"/>
              <p:cNvSpPr txBox="1"/>
              <p:nvPr/>
            </p:nvSpPr>
            <p:spPr>
              <a:xfrm rot="16200000">
                <a:off x="1705813" y="4205403"/>
                <a:ext cx="2111432" cy="2178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3200" dirty="0" smtClean="0"/>
                  <a:t>I would…</a:t>
                </a:r>
              </a:p>
              <a:p>
                <a:endParaRPr lang="en-GB" sz="32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32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3200" dirty="0" smtClean="0"/>
                  <a:t>I could…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32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32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3200" dirty="0" smtClean="0"/>
                  <a:t>I will…</a:t>
                </a:r>
                <a:endParaRPr lang="en-GB" sz="3200" dirty="0"/>
              </a:p>
            </p:txBody>
          </p:sp>
          <p:cxnSp>
            <p:nvCxnSpPr>
              <p:cNvPr id="5" name="Straight Connector 4"/>
              <p:cNvCxnSpPr/>
              <p:nvPr/>
            </p:nvCxnSpPr>
            <p:spPr>
              <a:xfrm flipV="1">
                <a:off x="2045905" y="600892"/>
                <a:ext cx="0" cy="4193177"/>
              </a:xfrm>
              <a:prstGeom prst="line">
                <a:avLst/>
              </a:prstGeom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V="1">
                <a:off x="2877572" y="600892"/>
                <a:ext cx="0" cy="4193177"/>
              </a:xfrm>
              <a:prstGeom prst="line">
                <a:avLst/>
              </a:prstGeom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V="1">
                <a:off x="3713596" y="600892"/>
                <a:ext cx="0" cy="4193177"/>
              </a:xfrm>
              <a:prstGeom prst="line">
                <a:avLst/>
              </a:prstGeom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0" name="TextBox 29"/>
          <p:cNvSpPr txBox="1"/>
          <p:nvPr/>
        </p:nvSpPr>
        <p:spPr>
          <a:xfrm>
            <a:off x="1105729" y="2902895"/>
            <a:ext cx="1737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(but can’t)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438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68631" y="1283684"/>
            <a:ext cx="10462659" cy="4686042"/>
            <a:chOff x="4426082" y="2514629"/>
            <a:chExt cx="3673475" cy="1645285"/>
          </a:xfrm>
        </p:grpSpPr>
        <p:pic>
          <p:nvPicPr>
            <p:cNvPr id="5" name="Picture 4"/>
            <p:cNvPicPr/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1654" y="2514629"/>
              <a:ext cx="1704975" cy="1645285"/>
            </a:xfrm>
            <a:prstGeom prst="rect">
              <a:avLst/>
            </a:prstGeom>
          </p:spPr>
        </p:pic>
        <p:sp>
          <p:nvSpPr>
            <p:cNvPr id="4" name="Text Box 2"/>
            <p:cNvSpPr txBox="1">
              <a:spLocks noChangeArrowheads="1"/>
            </p:cNvSpPr>
            <p:nvPr/>
          </p:nvSpPr>
          <p:spPr bwMode="auto">
            <a:xfrm>
              <a:off x="4426082" y="3002636"/>
              <a:ext cx="3673475" cy="761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74295" tIns="37148" rIns="74295" bIns="37148" anchor="t" anchorCtr="0">
              <a:spAutoFit/>
            </a:bodyPr>
            <a:lstStyle/>
            <a:p>
              <a:pPr algn="ctr"/>
              <a:r>
                <a:rPr lang="en-GB" sz="3600" b="1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Are We Offering a Creative Curriculum?</a:t>
              </a:r>
              <a:endParaRPr lang="en-GB" sz="20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/>
              <a:r>
                <a:rPr lang="en-GB" sz="2000" b="1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 </a:t>
              </a:r>
              <a:endParaRPr lang="en-GB" sz="20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/>
              <a:r>
                <a:rPr lang="en-GB" sz="2000" b="1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Ensuring a creative response to the </a:t>
              </a:r>
              <a:endParaRPr lang="en-GB" sz="20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/>
              <a:r>
                <a:rPr lang="en-GB" sz="2000" b="1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Refreshed Narrative on Scotland’s </a:t>
              </a:r>
              <a:r>
                <a:rPr lang="en-GB" sz="20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Curriculum</a:t>
              </a:r>
            </a:p>
            <a:p>
              <a:pPr algn="ctr"/>
              <a:endParaRPr lang="en-GB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endParaRPr>
            </a:p>
            <a:p>
              <a:pPr algn="ctr"/>
              <a:r>
                <a:rPr lang="en-GB" sz="20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#creativechange</a:t>
              </a:r>
              <a:endParaRPr lang="en-GB" sz="20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673" y="5615881"/>
            <a:ext cx="2645026" cy="102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26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468237" y="627017"/>
            <a:ext cx="7105849" cy="2763516"/>
            <a:chOff x="2212821" y="955066"/>
            <a:chExt cx="5221086" cy="2030518"/>
          </a:xfrm>
        </p:grpSpPr>
        <p:pic>
          <p:nvPicPr>
            <p:cNvPr id="8" name="Picture 7"/>
            <p:cNvPicPr/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9365" y="955066"/>
              <a:ext cx="1327999" cy="1281507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/>
          </p:nvSpPr>
          <p:spPr>
            <a:xfrm>
              <a:off x="2212821" y="1169702"/>
              <a:ext cx="5221086" cy="1815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3200" b="1" dirty="0" smtClean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Creativity in Early Learning</a:t>
              </a:r>
            </a:p>
            <a:p>
              <a:pPr algn="ctr">
                <a:spcAft>
                  <a:spcPts val="0"/>
                </a:spcAft>
              </a:pPr>
              <a:r>
                <a:rPr lang="en-GB" sz="2400" b="1" dirty="0" smtClean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What </a:t>
              </a:r>
              <a:r>
                <a:rPr lang="en-GB" sz="2400" b="1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would this look like in my own context?</a:t>
              </a:r>
              <a:endPara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1332412" y="3019774"/>
            <a:ext cx="74458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ts val="1200"/>
              </a:lnSpc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971800" algn="l"/>
                <a:tab pos="3429000" algn="l"/>
                <a:tab pos="5715000" algn="r"/>
              </a:tabLst>
            </a:pPr>
            <a:r>
              <a:rPr lang="en-GB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10 mins - General </a:t>
            </a: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</a:rPr>
              <a:t>reflections</a:t>
            </a:r>
            <a:endParaRPr lang="en-GB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sz="2400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2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</a:t>
            </a:r>
            <a:r>
              <a:rPr lang="en-GB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would this look like in my own context</a:t>
            </a:r>
            <a:r>
              <a:rPr lang="en-GB" sz="2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</a:p>
          <a:p>
            <a:pPr>
              <a:spcAft>
                <a:spcPts val="0"/>
              </a:spcAft>
            </a:pP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200"/>
              </a:lnSpc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971800" algn="l"/>
                <a:tab pos="3429000" algn="l"/>
                <a:tab pos="5715000" algn="r"/>
              </a:tabLst>
            </a:pP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</a:rPr>
              <a:t>5 mins </a:t>
            </a:r>
            <a:r>
              <a:rPr lang="en-GB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- solitary brainstorming and post-its</a:t>
            </a:r>
          </a:p>
          <a:p>
            <a:pPr marL="342900" lvl="0" indent="-342900">
              <a:lnSpc>
                <a:spcPts val="1200"/>
              </a:lnSpc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971800" algn="l"/>
                <a:tab pos="3429000" algn="l"/>
                <a:tab pos="5715000" algn="r"/>
              </a:tabLst>
            </a:pPr>
            <a:endParaRPr lang="en-GB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 mins </a:t>
            </a:r>
            <a:r>
              <a:rPr lang="en-GB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sharing </a:t>
            </a: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around the </a:t>
            </a:r>
            <a:r>
              <a:rPr lang="en-GB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table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Share </a:t>
            </a:r>
            <a:r>
              <a:rPr lang="en-GB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most key/surprising/practical </a:t>
            </a: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examples </a:t>
            </a:r>
            <a:r>
              <a:rPr lang="en-GB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using post-it notes on </a:t>
            </a: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sheet provided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531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4679" y="2496483"/>
            <a:ext cx="1327999" cy="1281507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3995874" y="394222"/>
            <a:ext cx="1914251" cy="734496"/>
            <a:chOff x="4000913" y="2606357"/>
            <a:chExt cx="4287957" cy="1645285"/>
          </a:xfrm>
        </p:grpSpPr>
        <p:pic>
          <p:nvPicPr>
            <p:cNvPr id="5" name="Picture 4"/>
            <p:cNvPicPr/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2407" y="2606357"/>
              <a:ext cx="1704975" cy="1645285"/>
            </a:xfrm>
            <a:prstGeom prst="rect">
              <a:avLst/>
            </a:prstGeom>
          </p:spPr>
        </p:pic>
        <p:sp>
          <p:nvSpPr>
            <p:cNvPr id="4" name="Text Box 2"/>
            <p:cNvSpPr txBox="1">
              <a:spLocks noChangeArrowheads="1"/>
            </p:cNvSpPr>
            <p:nvPr/>
          </p:nvSpPr>
          <p:spPr bwMode="auto">
            <a:xfrm>
              <a:off x="4000913" y="2896847"/>
              <a:ext cx="4287957" cy="1064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74295" tIns="37148" rIns="74295" bIns="37148" anchor="t" anchorCtr="0">
              <a:spAutoFit/>
            </a:bodyPr>
            <a:lstStyle/>
            <a:p>
              <a:pPr algn="ctr"/>
              <a:r>
                <a:rPr lang="en-GB" sz="1300" b="1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Are We Offering a Creative Curriculum</a:t>
              </a:r>
              <a:r>
                <a:rPr lang="en-GB" sz="13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?</a:t>
              </a:r>
              <a:endParaRPr lang="en-GB" sz="975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365760" y="307572"/>
            <a:ext cx="9193876" cy="6284422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2278135" y="2711119"/>
            <a:ext cx="52210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Creativity in Early Learning</a:t>
            </a:r>
          </a:p>
          <a:p>
            <a:pPr algn="ctr">
              <a:spcAft>
                <a:spcPts val="0"/>
              </a:spcAft>
            </a:pPr>
            <a:r>
              <a:rPr lang="en-GB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</a:t>
            </a: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would this look like in my own context?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3239617">
            <a:off x="8950640" y="717784"/>
            <a:ext cx="1305098" cy="369332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GB" dirty="0" smtClean="0"/>
              <a:t>Post Its</a:t>
            </a:r>
            <a:endParaRPr lang="en-GB" dirty="0"/>
          </a:p>
        </p:txBody>
      </p:sp>
      <p:cxnSp>
        <p:nvCxnSpPr>
          <p:cNvPr id="11" name="Curved Connector 10"/>
          <p:cNvCxnSpPr/>
          <p:nvPr/>
        </p:nvCxnSpPr>
        <p:spPr>
          <a:xfrm rot="10800000" flipV="1">
            <a:off x="8753302" y="300390"/>
            <a:ext cx="427922" cy="39675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3391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68631" y="1283684"/>
            <a:ext cx="10462659" cy="4686042"/>
            <a:chOff x="4426082" y="2514629"/>
            <a:chExt cx="3673475" cy="1645285"/>
          </a:xfrm>
        </p:grpSpPr>
        <p:pic>
          <p:nvPicPr>
            <p:cNvPr id="5" name="Picture 4"/>
            <p:cNvPicPr/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1654" y="2514629"/>
              <a:ext cx="1704975" cy="1645285"/>
            </a:xfrm>
            <a:prstGeom prst="rect">
              <a:avLst/>
            </a:prstGeom>
          </p:spPr>
        </p:pic>
        <p:sp>
          <p:nvSpPr>
            <p:cNvPr id="4" name="Text Box 2"/>
            <p:cNvSpPr txBox="1">
              <a:spLocks noChangeArrowheads="1"/>
            </p:cNvSpPr>
            <p:nvPr/>
          </p:nvSpPr>
          <p:spPr bwMode="auto">
            <a:xfrm>
              <a:off x="4426082" y="3002636"/>
              <a:ext cx="3673475" cy="761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74295" tIns="37148" rIns="74295" bIns="37148" anchor="t" anchorCtr="0">
              <a:spAutoFit/>
            </a:bodyPr>
            <a:lstStyle/>
            <a:p>
              <a:pPr algn="ctr"/>
              <a:r>
                <a:rPr lang="en-GB" sz="3600" b="1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Are We Offering a Creative Curriculum?</a:t>
              </a:r>
              <a:endParaRPr lang="en-GB" sz="20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/>
              <a:r>
                <a:rPr lang="en-GB" sz="2000" b="1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 </a:t>
              </a:r>
              <a:endParaRPr lang="en-GB" sz="20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/>
              <a:r>
                <a:rPr lang="en-GB" sz="2000" b="1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Ensuring a creative response to the </a:t>
              </a:r>
              <a:endParaRPr lang="en-GB" sz="20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/>
              <a:r>
                <a:rPr lang="en-GB" sz="2000" b="1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Refreshed Narrative on Scotland’s </a:t>
              </a:r>
              <a:r>
                <a:rPr lang="en-GB" sz="20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Curriculum</a:t>
              </a:r>
            </a:p>
            <a:p>
              <a:pPr algn="ctr"/>
              <a:endParaRPr lang="en-GB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endParaRPr>
            </a:p>
            <a:p>
              <a:pPr algn="ctr"/>
              <a:r>
                <a:rPr lang="en-GB" sz="20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#creativechange</a:t>
              </a:r>
              <a:endParaRPr lang="en-GB" sz="20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673" y="5615881"/>
            <a:ext cx="2645026" cy="102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26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468237" y="627017"/>
            <a:ext cx="7105849" cy="1744119"/>
            <a:chOff x="2212821" y="955066"/>
            <a:chExt cx="5221086" cy="1281507"/>
          </a:xfrm>
        </p:grpSpPr>
        <p:pic>
          <p:nvPicPr>
            <p:cNvPr id="8" name="Picture 7"/>
            <p:cNvPicPr/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9365" y="955066"/>
              <a:ext cx="1327999" cy="1281507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/>
          </p:nvSpPr>
          <p:spPr>
            <a:xfrm>
              <a:off x="2212821" y="1169702"/>
              <a:ext cx="5221086" cy="7010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3200" b="1" dirty="0" smtClean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Creativity in </a:t>
              </a:r>
              <a:r>
                <a:rPr lang="en-GB" sz="3200" b="1" dirty="0" err="1" smtClean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S.T.E.M</a:t>
              </a:r>
              <a:r>
                <a:rPr lang="en-GB" sz="3200" b="1" dirty="0" smtClean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.</a:t>
              </a:r>
              <a:endParaRPr lang="en-GB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n-GB" sz="2400" b="1" dirty="0" smtClean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Exploring skills through five lenses</a:t>
              </a:r>
              <a:endPara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468237" y="2651760"/>
            <a:ext cx="680055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the learning experience as seen through the lenses of 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S.T.E.M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skills and creativity skills, now discuss and explore the same learning experience through the following lenses: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Digital Skills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Responsibility of all skills – literacy, numeracy, health &amp; wellbeing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Identify the skills learners are developing and where they connect/cross-over with the other lenses.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3515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752" y="4010382"/>
            <a:ext cx="2685189" cy="2591182"/>
          </a:xfrm>
          <a:prstGeom prst="rect">
            <a:avLst/>
          </a:prstGeom>
        </p:spPr>
      </p:pic>
      <p:pic>
        <p:nvPicPr>
          <p:cNvPr id="26" name="Picture 2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362" y="3301248"/>
            <a:ext cx="2685189" cy="2591182"/>
          </a:xfrm>
          <a:prstGeom prst="rect">
            <a:avLst/>
          </a:prstGeom>
        </p:spPr>
      </p:pic>
      <p:pic>
        <p:nvPicPr>
          <p:cNvPr id="24" name="Picture 2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7291" y="3301248"/>
            <a:ext cx="2685189" cy="2591182"/>
          </a:xfrm>
          <a:prstGeom prst="rect">
            <a:avLst/>
          </a:prstGeom>
        </p:spPr>
      </p:pic>
      <p:pic>
        <p:nvPicPr>
          <p:cNvPr id="23" name="Picture 2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6296" y="475239"/>
            <a:ext cx="2685189" cy="2591182"/>
          </a:xfrm>
          <a:prstGeom prst="rect">
            <a:avLst/>
          </a:prstGeom>
        </p:spPr>
      </p:pic>
      <p:pic>
        <p:nvPicPr>
          <p:cNvPr id="22" name="Picture 2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582" y="488302"/>
            <a:ext cx="2685189" cy="2591182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365760" y="307572"/>
            <a:ext cx="9193876" cy="6284422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927524" y="2788284"/>
            <a:ext cx="4070345" cy="1111192"/>
            <a:chOff x="2927524" y="3195611"/>
            <a:chExt cx="4070345" cy="1111192"/>
          </a:xfrm>
        </p:grpSpPr>
        <p:grpSp>
          <p:nvGrpSpPr>
            <p:cNvPr id="8" name="Group 7"/>
            <p:cNvGrpSpPr/>
            <p:nvPr/>
          </p:nvGrpSpPr>
          <p:grpSpPr>
            <a:xfrm>
              <a:off x="4005572" y="3195611"/>
              <a:ext cx="1914251" cy="734496"/>
              <a:chOff x="4000913" y="2606357"/>
              <a:chExt cx="4287957" cy="1645285"/>
            </a:xfrm>
          </p:grpSpPr>
          <p:pic>
            <p:nvPicPr>
              <p:cNvPr id="9" name="Picture 8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92407" y="2606357"/>
                <a:ext cx="1704975" cy="1645285"/>
              </a:xfrm>
              <a:prstGeom prst="rect">
                <a:avLst/>
              </a:prstGeom>
            </p:spPr>
          </p:pic>
          <p:sp>
            <p:nvSpPr>
              <p:cNvPr id="10" name="Text Box 2"/>
              <p:cNvSpPr txBox="1">
                <a:spLocks noChangeArrowheads="1"/>
              </p:cNvSpPr>
              <p:nvPr/>
            </p:nvSpPr>
            <p:spPr bwMode="auto">
              <a:xfrm>
                <a:off x="4000913" y="2896847"/>
                <a:ext cx="4287957" cy="10643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74295" tIns="37148" rIns="74295" bIns="37148" anchor="t" anchorCtr="0">
                <a:spAutoFit/>
              </a:bodyPr>
              <a:lstStyle/>
              <a:p>
                <a:pPr algn="ctr"/>
                <a:r>
                  <a:rPr lang="en-GB" sz="1300" b="1" dirty="0">
                    <a:latin typeface="Arial" panose="020B0604020202020204" pitchFamily="34" charset="0"/>
                    <a:ea typeface="Times New Roman" panose="02020603050405020304" pitchFamily="18" charset="0"/>
                  </a:rPr>
                  <a:t>Are We Offering a Creative Curriculum</a:t>
                </a:r>
                <a:r>
                  <a:rPr lang="en-GB" sz="1300" b="1" dirty="0" smtClean="0">
                    <a:latin typeface="Arial" panose="020B0604020202020204" pitchFamily="34" charset="0"/>
                    <a:ea typeface="Times New Roman" panose="02020603050405020304" pitchFamily="18" charset="0"/>
                  </a:rPr>
                  <a:t>?</a:t>
                </a:r>
                <a:endParaRPr lang="en-GB" sz="975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3" name="Rectangle 2"/>
            <p:cNvSpPr/>
            <p:nvPr/>
          </p:nvSpPr>
          <p:spPr>
            <a:xfrm>
              <a:off x="2927524" y="3937471"/>
              <a:ext cx="407034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b="1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Exploring skills through five lenses</a:t>
              </a:r>
              <a:endPara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 rot="3239617">
            <a:off x="2590182" y="959324"/>
            <a:ext cx="1803773" cy="1384169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1260477"/>
              </a:avLst>
            </a:prstTxWarp>
            <a:spAutoFit/>
          </a:bodyPr>
          <a:lstStyle/>
          <a:p>
            <a:r>
              <a:rPr lang="en-GB" dirty="0" smtClean="0"/>
              <a:t>S.T.E.M. Skills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 rot="3239617">
            <a:off x="7572511" y="3794250"/>
            <a:ext cx="1803773" cy="1384169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1260477"/>
              </a:avLst>
            </a:prstTxWarp>
            <a:spAutoFit/>
          </a:bodyPr>
          <a:lstStyle/>
          <a:p>
            <a:r>
              <a:rPr lang="en-GB" dirty="0" smtClean="0"/>
              <a:t>Digital Skills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 rot="3239617">
            <a:off x="6050477" y="920136"/>
            <a:ext cx="1803773" cy="1384169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1260477"/>
              </a:avLst>
            </a:prstTxWarp>
            <a:spAutoFit/>
          </a:bodyPr>
          <a:lstStyle/>
          <a:p>
            <a:r>
              <a:rPr lang="en-GB" dirty="0" smtClean="0"/>
              <a:t>Creativity Skills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 rot="3239617">
            <a:off x="944303" y="3743584"/>
            <a:ext cx="1803773" cy="1384169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1260477"/>
              </a:avLst>
            </a:prstTxWarp>
            <a:spAutoFit/>
          </a:bodyPr>
          <a:lstStyle/>
          <a:p>
            <a:r>
              <a:rPr lang="en-GB" dirty="0" smtClean="0"/>
              <a:t>Responsibility of all Skills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9852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468237" y="627017"/>
            <a:ext cx="7105849" cy="1744119"/>
            <a:chOff x="2212821" y="955066"/>
            <a:chExt cx="5221086" cy="1281507"/>
          </a:xfrm>
        </p:grpSpPr>
        <p:pic>
          <p:nvPicPr>
            <p:cNvPr id="8" name="Picture 7"/>
            <p:cNvPicPr/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9365" y="955066"/>
              <a:ext cx="1327999" cy="1281507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/>
          </p:nvSpPr>
          <p:spPr>
            <a:xfrm>
              <a:off x="2212821" y="1169702"/>
              <a:ext cx="5221086" cy="7010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3200" b="1" dirty="0" smtClean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Creativity in </a:t>
              </a:r>
              <a:r>
                <a:rPr lang="en-GB" sz="3200" b="1" dirty="0" err="1" smtClean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S.T.E.M</a:t>
              </a:r>
              <a:r>
                <a:rPr lang="en-GB" sz="3200" b="1" dirty="0" smtClean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.</a:t>
              </a:r>
              <a:endParaRPr lang="en-GB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n-GB" sz="2400" b="1" dirty="0" smtClean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Exploring skills through five lenses</a:t>
              </a:r>
              <a:endParaRPr lang="en-GB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468237" y="2873831"/>
            <a:ext cx="68005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Finally – discuss and create your own </a:t>
            </a: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fifth lens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explore the learning experience through.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These could be anything – as long as they are of </a:t>
            </a: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relevance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to a career path, a theme, an agenda or an individual.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Create a name for this lens and share with the group what skills might be seen through this lens.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4111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68631" y="1283684"/>
            <a:ext cx="10462659" cy="4686042"/>
            <a:chOff x="4426082" y="2514629"/>
            <a:chExt cx="3673475" cy="1645285"/>
          </a:xfrm>
        </p:grpSpPr>
        <p:pic>
          <p:nvPicPr>
            <p:cNvPr id="5" name="Picture 4"/>
            <p:cNvPicPr/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1654" y="2514629"/>
              <a:ext cx="1704975" cy="1645285"/>
            </a:xfrm>
            <a:prstGeom prst="rect">
              <a:avLst/>
            </a:prstGeom>
          </p:spPr>
        </p:pic>
        <p:sp>
          <p:nvSpPr>
            <p:cNvPr id="4" name="Text Box 2"/>
            <p:cNvSpPr txBox="1">
              <a:spLocks noChangeArrowheads="1"/>
            </p:cNvSpPr>
            <p:nvPr/>
          </p:nvSpPr>
          <p:spPr bwMode="auto">
            <a:xfrm>
              <a:off x="4426082" y="3002636"/>
              <a:ext cx="3673475" cy="653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74295" tIns="37148" rIns="74295" bIns="37148" anchor="t" anchorCtr="0">
              <a:spAutoFit/>
            </a:bodyPr>
            <a:lstStyle/>
            <a:p>
              <a:pPr algn="ctr"/>
              <a:r>
                <a:rPr lang="en-GB" sz="36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Tea and Coffee</a:t>
              </a:r>
              <a:endParaRPr lang="en-GB" sz="20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/>
              <a:r>
                <a:rPr lang="en-GB" sz="2000" b="1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 </a:t>
              </a:r>
              <a:endParaRPr lang="en-GB" sz="20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/>
              <a:r>
                <a:rPr lang="en-GB" sz="20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Be back sharp in 20 minutes</a:t>
              </a:r>
            </a:p>
            <a:p>
              <a:pPr algn="ctr"/>
              <a:endParaRPr lang="en-GB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endParaRPr>
            </a:p>
            <a:p>
              <a:pPr algn="ctr"/>
              <a:r>
                <a:rPr lang="en-GB" sz="20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#creativechange</a:t>
              </a:r>
              <a:endParaRPr lang="en-GB" sz="20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673" y="5615881"/>
            <a:ext cx="2645026" cy="102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94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68631" y="1283684"/>
            <a:ext cx="10462659" cy="4686042"/>
            <a:chOff x="4426082" y="2514629"/>
            <a:chExt cx="3673475" cy="1645285"/>
          </a:xfrm>
        </p:grpSpPr>
        <p:pic>
          <p:nvPicPr>
            <p:cNvPr id="5" name="Picture 4"/>
            <p:cNvPicPr/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1654" y="2514629"/>
              <a:ext cx="1704975" cy="1645285"/>
            </a:xfrm>
            <a:prstGeom prst="rect">
              <a:avLst/>
            </a:prstGeom>
          </p:spPr>
        </p:pic>
        <p:sp>
          <p:nvSpPr>
            <p:cNvPr id="4" name="Text Box 2"/>
            <p:cNvSpPr txBox="1">
              <a:spLocks noChangeArrowheads="1"/>
            </p:cNvSpPr>
            <p:nvPr/>
          </p:nvSpPr>
          <p:spPr bwMode="auto">
            <a:xfrm>
              <a:off x="4426082" y="3002636"/>
              <a:ext cx="3673475" cy="761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74295" tIns="37148" rIns="74295" bIns="37148" anchor="t" anchorCtr="0">
              <a:spAutoFit/>
            </a:bodyPr>
            <a:lstStyle/>
            <a:p>
              <a:pPr algn="ctr"/>
              <a:r>
                <a:rPr lang="en-GB" sz="3600" b="1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Are We Offering a Creative Curriculum?</a:t>
              </a:r>
              <a:endParaRPr lang="en-GB" sz="20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/>
              <a:r>
                <a:rPr lang="en-GB" sz="2000" b="1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 </a:t>
              </a:r>
              <a:endParaRPr lang="en-GB" sz="20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/>
              <a:r>
                <a:rPr lang="en-GB" sz="2000" b="1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Ensuring a creative response to the </a:t>
              </a:r>
              <a:endParaRPr lang="en-GB" sz="20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/>
              <a:r>
                <a:rPr lang="en-GB" sz="2000" b="1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Refreshed Narrative on Scotland’s </a:t>
              </a:r>
              <a:r>
                <a:rPr lang="en-GB" sz="20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Curriculum</a:t>
              </a:r>
            </a:p>
            <a:p>
              <a:pPr algn="ctr"/>
              <a:endParaRPr lang="en-GB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endParaRPr>
            </a:p>
            <a:p>
              <a:pPr algn="ctr"/>
              <a:r>
                <a:rPr lang="en-GB" sz="20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#creativechange</a:t>
              </a:r>
              <a:endParaRPr lang="en-GB" sz="20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673" y="5615881"/>
            <a:ext cx="2645026" cy="102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21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3184</TotalTime>
  <Words>399</Words>
  <Application>Microsoft Office PowerPoint</Application>
  <PresentationFormat>A4 Paper (210x297 mm)</PresentationFormat>
  <Paragraphs>109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Bullock S (Stephen)</dc:creator>
  <cp:lastModifiedBy>Bullock S (Stephen)</cp:lastModifiedBy>
  <cp:revision>15</cp:revision>
  <cp:lastPrinted>2019-11-25T13:10:00Z</cp:lastPrinted>
  <dcterms:created xsi:type="dcterms:W3CDTF">2019-11-23T09:01:18Z</dcterms:created>
  <dcterms:modified xsi:type="dcterms:W3CDTF">2019-11-26T17:23:38Z</dcterms:modified>
</cp:coreProperties>
</file>